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9926638" cy="1435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showGuides="1">
      <p:cViewPr varScale="1">
        <p:scale>
          <a:sx n="80" d="100"/>
          <a:sy n="80" d="100"/>
        </p:scale>
        <p:origin x="712" y="52"/>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831993E5-32DA-4279-8B47-F849B97FB612}" type="datetimeFigureOut">
              <a:rPr kumimoji="1" lang="ja-JP" altLang="en-US" smtClean="0"/>
              <a:t>2019/8/19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E3B959-FB2C-4D14-862C-E22D31DDCCAE}" type="slidenum">
              <a:rPr kumimoji="1" lang="ja-JP" altLang="en-US" smtClean="0"/>
              <a:t>‹#›</a:t>
            </a:fld>
            <a:endParaRPr kumimoji="1" lang="ja-JP" altLang="en-US"/>
          </a:p>
        </p:txBody>
      </p:sp>
    </p:spTree>
    <p:extLst>
      <p:ext uri="{BB962C8B-B14F-4D97-AF65-F5344CB8AC3E}">
        <p14:creationId xmlns:p14="http://schemas.microsoft.com/office/powerpoint/2010/main" val="110172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1993E5-32DA-4279-8B47-F849B97FB612}" type="datetimeFigureOut">
              <a:rPr kumimoji="1" lang="ja-JP" altLang="en-US" smtClean="0"/>
              <a:t>2019/8/19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E3B959-FB2C-4D14-862C-E22D31DDCCAE}" type="slidenum">
              <a:rPr kumimoji="1" lang="ja-JP" altLang="en-US" smtClean="0"/>
              <a:t>‹#›</a:t>
            </a:fld>
            <a:endParaRPr kumimoji="1" lang="ja-JP" altLang="en-US"/>
          </a:p>
        </p:txBody>
      </p:sp>
    </p:spTree>
    <p:extLst>
      <p:ext uri="{BB962C8B-B14F-4D97-AF65-F5344CB8AC3E}">
        <p14:creationId xmlns:p14="http://schemas.microsoft.com/office/powerpoint/2010/main" val="102517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1993E5-32DA-4279-8B47-F849B97FB612}" type="datetimeFigureOut">
              <a:rPr kumimoji="1" lang="ja-JP" altLang="en-US" smtClean="0"/>
              <a:t>2019/8/19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E3B959-FB2C-4D14-862C-E22D31DDCCAE}" type="slidenum">
              <a:rPr kumimoji="1" lang="ja-JP" altLang="en-US" smtClean="0"/>
              <a:t>‹#›</a:t>
            </a:fld>
            <a:endParaRPr kumimoji="1" lang="ja-JP" altLang="en-US"/>
          </a:p>
        </p:txBody>
      </p:sp>
    </p:spTree>
    <p:extLst>
      <p:ext uri="{BB962C8B-B14F-4D97-AF65-F5344CB8AC3E}">
        <p14:creationId xmlns:p14="http://schemas.microsoft.com/office/powerpoint/2010/main" val="1744919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1993E5-32DA-4279-8B47-F849B97FB612}" type="datetimeFigureOut">
              <a:rPr kumimoji="1" lang="ja-JP" altLang="en-US" smtClean="0"/>
              <a:t>2019/8/19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E3B959-FB2C-4D14-862C-E22D31DDCCAE}" type="slidenum">
              <a:rPr kumimoji="1" lang="ja-JP" altLang="en-US" smtClean="0"/>
              <a:t>‹#›</a:t>
            </a:fld>
            <a:endParaRPr kumimoji="1" lang="ja-JP" altLang="en-US"/>
          </a:p>
        </p:txBody>
      </p:sp>
    </p:spTree>
    <p:extLst>
      <p:ext uri="{BB962C8B-B14F-4D97-AF65-F5344CB8AC3E}">
        <p14:creationId xmlns:p14="http://schemas.microsoft.com/office/powerpoint/2010/main" val="275896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831993E5-32DA-4279-8B47-F849B97FB612}" type="datetimeFigureOut">
              <a:rPr kumimoji="1" lang="ja-JP" altLang="en-US" smtClean="0"/>
              <a:t>2019/8/19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E3B959-FB2C-4D14-862C-E22D31DDCCAE}" type="slidenum">
              <a:rPr kumimoji="1" lang="ja-JP" altLang="en-US" smtClean="0"/>
              <a:t>‹#›</a:t>
            </a:fld>
            <a:endParaRPr kumimoji="1" lang="ja-JP" altLang="en-US"/>
          </a:p>
        </p:txBody>
      </p:sp>
    </p:spTree>
    <p:extLst>
      <p:ext uri="{BB962C8B-B14F-4D97-AF65-F5344CB8AC3E}">
        <p14:creationId xmlns:p14="http://schemas.microsoft.com/office/powerpoint/2010/main" val="137441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1993E5-32DA-4279-8B47-F849B97FB612}" type="datetimeFigureOut">
              <a:rPr kumimoji="1" lang="ja-JP" altLang="en-US" smtClean="0"/>
              <a:t>2019/8/19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E3B959-FB2C-4D14-862C-E22D31DDCCAE}" type="slidenum">
              <a:rPr kumimoji="1" lang="ja-JP" altLang="en-US" smtClean="0"/>
              <a:t>‹#›</a:t>
            </a:fld>
            <a:endParaRPr kumimoji="1" lang="ja-JP" altLang="en-US"/>
          </a:p>
        </p:txBody>
      </p:sp>
    </p:spTree>
    <p:extLst>
      <p:ext uri="{BB962C8B-B14F-4D97-AF65-F5344CB8AC3E}">
        <p14:creationId xmlns:p14="http://schemas.microsoft.com/office/powerpoint/2010/main" val="169929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1993E5-32DA-4279-8B47-F849B97FB612}" type="datetimeFigureOut">
              <a:rPr kumimoji="1" lang="ja-JP" altLang="en-US" smtClean="0"/>
              <a:t>2019/8/19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E3B959-FB2C-4D14-862C-E22D31DDCCAE}" type="slidenum">
              <a:rPr kumimoji="1" lang="ja-JP" altLang="en-US" smtClean="0"/>
              <a:t>‹#›</a:t>
            </a:fld>
            <a:endParaRPr kumimoji="1" lang="ja-JP" altLang="en-US"/>
          </a:p>
        </p:txBody>
      </p:sp>
    </p:spTree>
    <p:extLst>
      <p:ext uri="{BB962C8B-B14F-4D97-AF65-F5344CB8AC3E}">
        <p14:creationId xmlns:p14="http://schemas.microsoft.com/office/powerpoint/2010/main" val="98653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1993E5-32DA-4279-8B47-F849B97FB612}" type="datetimeFigureOut">
              <a:rPr kumimoji="1" lang="ja-JP" altLang="en-US" smtClean="0"/>
              <a:t>2019/8/19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E3B959-FB2C-4D14-862C-E22D31DDCCAE}" type="slidenum">
              <a:rPr kumimoji="1" lang="ja-JP" altLang="en-US" smtClean="0"/>
              <a:t>‹#›</a:t>
            </a:fld>
            <a:endParaRPr kumimoji="1" lang="ja-JP" altLang="en-US"/>
          </a:p>
        </p:txBody>
      </p:sp>
    </p:spTree>
    <p:extLst>
      <p:ext uri="{BB962C8B-B14F-4D97-AF65-F5344CB8AC3E}">
        <p14:creationId xmlns:p14="http://schemas.microsoft.com/office/powerpoint/2010/main" val="349070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31993E5-32DA-4279-8B47-F849B97FB612}" type="datetimeFigureOut">
              <a:rPr kumimoji="1" lang="ja-JP" altLang="en-US" smtClean="0"/>
              <a:t>2019/8/19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E3B959-FB2C-4D14-862C-E22D31DDCCAE}" type="slidenum">
              <a:rPr kumimoji="1" lang="ja-JP" altLang="en-US" smtClean="0"/>
              <a:t>‹#›</a:t>
            </a:fld>
            <a:endParaRPr kumimoji="1" lang="ja-JP" altLang="en-US"/>
          </a:p>
        </p:txBody>
      </p:sp>
    </p:spTree>
    <p:extLst>
      <p:ext uri="{BB962C8B-B14F-4D97-AF65-F5344CB8AC3E}">
        <p14:creationId xmlns:p14="http://schemas.microsoft.com/office/powerpoint/2010/main" val="141027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31993E5-32DA-4279-8B47-F849B97FB612}" type="datetimeFigureOut">
              <a:rPr kumimoji="1" lang="ja-JP" altLang="en-US" smtClean="0"/>
              <a:t>2019/8/19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E3B959-FB2C-4D14-862C-E22D31DDCCAE}" type="slidenum">
              <a:rPr kumimoji="1" lang="ja-JP" altLang="en-US" smtClean="0"/>
              <a:t>‹#›</a:t>
            </a:fld>
            <a:endParaRPr kumimoji="1" lang="ja-JP" altLang="en-US"/>
          </a:p>
        </p:txBody>
      </p:sp>
    </p:spTree>
    <p:extLst>
      <p:ext uri="{BB962C8B-B14F-4D97-AF65-F5344CB8AC3E}">
        <p14:creationId xmlns:p14="http://schemas.microsoft.com/office/powerpoint/2010/main" val="116000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993E5-32DA-4279-8B47-F849B97FB612}" type="datetimeFigureOut">
              <a:rPr kumimoji="1" lang="ja-JP" altLang="en-US" smtClean="0"/>
              <a:t>2019/8/19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E3B959-FB2C-4D14-862C-E22D31DDCCAE}" type="slidenum">
              <a:rPr kumimoji="1" lang="ja-JP" altLang="en-US" smtClean="0"/>
              <a:t>‹#›</a:t>
            </a:fld>
            <a:endParaRPr kumimoji="1" lang="ja-JP" altLang="en-US"/>
          </a:p>
        </p:txBody>
      </p:sp>
    </p:spTree>
    <p:extLst>
      <p:ext uri="{BB962C8B-B14F-4D97-AF65-F5344CB8AC3E}">
        <p14:creationId xmlns:p14="http://schemas.microsoft.com/office/powerpoint/2010/main" val="344247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1993E5-32DA-4279-8B47-F849B97FB612}" type="datetimeFigureOut">
              <a:rPr kumimoji="1" lang="ja-JP" altLang="en-US" smtClean="0"/>
              <a:t>2019/8/19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E3B959-FB2C-4D14-862C-E22D31DDCCAE}" type="slidenum">
              <a:rPr kumimoji="1" lang="ja-JP" altLang="en-US" smtClean="0"/>
              <a:t>‹#›</a:t>
            </a:fld>
            <a:endParaRPr kumimoji="1" lang="ja-JP" altLang="en-US"/>
          </a:p>
        </p:txBody>
      </p:sp>
    </p:spTree>
    <p:extLst>
      <p:ext uri="{BB962C8B-B14F-4D97-AF65-F5344CB8AC3E}">
        <p14:creationId xmlns:p14="http://schemas.microsoft.com/office/powerpoint/2010/main" val="355879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993E5-32DA-4279-8B47-F849B97FB612}" type="datetimeFigureOut">
              <a:rPr kumimoji="1" lang="ja-JP" altLang="en-US" smtClean="0"/>
              <a:t>2019/8/19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3B959-FB2C-4D14-862C-E22D31DDCCAE}" type="slidenum">
              <a:rPr kumimoji="1" lang="ja-JP" altLang="en-US" smtClean="0"/>
              <a:t>‹#›</a:t>
            </a:fld>
            <a:endParaRPr kumimoji="1" lang="ja-JP" altLang="en-US"/>
          </a:p>
        </p:txBody>
      </p:sp>
    </p:spTree>
    <p:extLst>
      <p:ext uri="{BB962C8B-B14F-4D97-AF65-F5344CB8AC3E}">
        <p14:creationId xmlns:p14="http://schemas.microsoft.com/office/powerpoint/2010/main" val="375194872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9547" y="883984"/>
            <a:ext cx="8652222" cy="630942"/>
          </a:xfrm>
          <a:prstGeom prst="rect">
            <a:avLst/>
          </a:prstGeom>
          <a:noFill/>
        </p:spPr>
        <p:txBody>
          <a:bodyPr wrap="square" rtlCol="0">
            <a:spAutoFit/>
          </a:bodyPr>
          <a:lstStyle/>
          <a:p>
            <a:pPr>
              <a:lnSpc>
                <a:spcPts val="1400"/>
              </a:lnSpc>
            </a:pPr>
            <a:r>
              <a:rPr lang="ja-JP" altLang="en-US" sz="1400" kern="100" dirty="0">
                <a:solidFill>
                  <a:srgbClr val="333333"/>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横浜国立大学の研究グループでは</a:t>
            </a:r>
            <a:r>
              <a:rPr lang="ja-JP" altLang="en-US" sz="1400" kern="100" dirty="0" smtClean="0">
                <a:solidFill>
                  <a:srgbClr val="333333"/>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、グランモール公園の</a:t>
            </a:r>
            <a:r>
              <a:rPr lang="ja-JP" altLang="en-US" sz="1400" kern="100" dirty="0">
                <a:solidFill>
                  <a:srgbClr val="333333"/>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人流データを実験的に計測し、都市の社会価値向上に役立てるための</a:t>
            </a:r>
            <a:r>
              <a:rPr lang="ja-JP" altLang="en-US" sz="14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分析を行う</a:t>
            </a:r>
            <a:r>
              <a:rPr lang="ja-JP" altLang="en-US" sz="1400" kern="100" dirty="0">
                <a:solidFill>
                  <a:srgbClr val="333333"/>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研究に取組んでいます。</a:t>
            </a:r>
            <a:endParaRPr lang="en-US" altLang="ja-JP" sz="1400" kern="100" dirty="0">
              <a:solidFill>
                <a:srgbClr val="333333"/>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nSpc>
                <a:spcPts val="1400"/>
              </a:lnSpc>
            </a:pPr>
            <a:r>
              <a:rPr lang="ja-JP" altLang="en-US" sz="1200" kern="100" dirty="0">
                <a:solidFill>
                  <a:srgbClr val="333333"/>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　（本研究は、横浜市、（一社）横浜みなとみらい</a:t>
            </a:r>
            <a:r>
              <a:rPr lang="en-US" altLang="ja-JP" sz="1200" kern="100" dirty="0">
                <a:solidFill>
                  <a:srgbClr val="333333"/>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21</a:t>
            </a:r>
            <a:r>
              <a:rPr lang="ja-JP" altLang="en-US" sz="1200" kern="100" dirty="0">
                <a:solidFill>
                  <a:srgbClr val="333333"/>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をはじめとする関係機関に賛同いただいて推進しています。）</a:t>
            </a:r>
            <a:endParaRPr lang="en-US" altLang="ja-JP" sz="1200" kern="100" dirty="0">
              <a:solidFill>
                <a:srgbClr val="333333"/>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5" name="テキスト ボックス 4"/>
          <p:cNvSpPr txBox="1"/>
          <p:nvPr/>
        </p:nvSpPr>
        <p:spPr>
          <a:xfrm>
            <a:off x="1193996" y="79347"/>
            <a:ext cx="6756007" cy="646331"/>
          </a:xfrm>
          <a:prstGeom prst="rect">
            <a:avLst/>
          </a:prstGeom>
          <a:noFill/>
          <a:ln w="38100">
            <a:solidFill>
              <a:srgbClr val="00B0F0"/>
            </a:solidFill>
          </a:ln>
        </p:spPr>
        <p:txBody>
          <a:bodyPr wrap="square" rtlCol="0">
            <a:spAutoFit/>
          </a:bodyPr>
          <a:lstStyle/>
          <a:p>
            <a:r>
              <a:rPr kumimoji="1" lang="ja-JP" altLang="en-US" dirty="0">
                <a:latin typeface="HGS創英角ｺﾞｼｯｸUB" panose="020B0900000000000000" pitchFamily="50" charset="-128"/>
                <a:ea typeface="HGS創英角ｺﾞｼｯｸUB" panose="020B0900000000000000" pitchFamily="50" charset="-128"/>
              </a:rPr>
              <a:t>「</a:t>
            </a:r>
            <a:r>
              <a:rPr lang="ja-JP" altLang="en-US" kern="100" dirty="0">
                <a:solidFill>
                  <a:srgbClr val="333333"/>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皆さまが、</a:t>
            </a:r>
            <a:r>
              <a:rPr lang="ja-JP" altLang="en-US" kern="100" dirty="0">
                <a:solidFill>
                  <a:srgbClr val="FF660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安全・安心</a:t>
            </a:r>
            <a:r>
              <a:rPr lang="ja-JP" altLang="en-US" kern="100" dirty="0">
                <a:solidFill>
                  <a:srgbClr val="333333"/>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に、</a:t>
            </a:r>
            <a:r>
              <a:rPr lang="ja-JP" altLang="en-US" kern="100" dirty="0">
                <a:solidFill>
                  <a:srgbClr val="FF660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快適</a:t>
            </a:r>
            <a:r>
              <a:rPr lang="ja-JP" altLang="en-US" kern="100" dirty="0">
                <a:solidFill>
                  <a:srgbClr val="333333"/>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に、</a:t>
            </a:r>
            <a:r>
              <a:rPr lang="ja-JP" altLang="en-US" kern="100" dirty="0">
                <a:solidFill>
                  <a:srgbClr val="FF660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楽しく過ごし、移動</a:t>
            </a:r>
            <a:r>
              <a:rPr lang="ja-JP" altLang="en-US" kern="100" dirty="0">
                <a:solidFill>
                  <a:srgbClr val="333333"/>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できるエリアを実現（社会価値の実現）するために、</a:t>
            </a:r>
            <a:r>
              <a:rPr lang="ja-JP" altLang="en-US" kern="100" dirty="0">
                <a:solidFill>
                  <a:srgbClr val="FF660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人流の計測</a:t>
            </a:r>
            <a:r>
              <a:rPr lang="ja-JP" altLang="en-US" kern="100" dirty="0">
                <a:solidFill>
                  <a:srgbClr val="333333"/>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を行っています」</a:t>
            </a:r>
            <a:endParaRPr lang="en-US" altLang="ja-JP" kern="100" dirty="0">
              <a:solidFill>
                <a:srgbClr val="333333"/>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7" name="テキスト ボックス 6"/>
          <p:cNvSpPr txBox="1"/>
          <p:nvPr/>
        </p:nvSpPr>
        <p:spPr>
          <a:xfrm>
            <a:off x="1445456" y="6090700"/>
            <a:ext cx="2376839" cy="461665"/>
          </a:xfrm>
          <a:prstGeom prst="rect">
            <a:avLst/>
          </a:prstGeom>
          <a:noFill/>
        </p:spPr>
        <p:txBody>
          <a:bodyPr wrap="square" rtlCol="0">
            <a:spAutoFit/>
          </a:bodyPr>
          <a:lstStyle/>
          <a:p>
            <a:r>
              <a:rPr kumimoji="1" lang="ja-JP" altLang="en-US" sz="1200" dirty="0">
                <a:latin typeface="HGP創英角ｺﾞｼｯｸUB" panose="020B0900000000000000" pitchFamily="50" charset="-128"/>
                <a:ea typeface="HGP創英角ｺﾞｼｯｸUB" panose="020B0900000000000000" pitchFamily="50" charset="-128"/>
              </a:rPr>
              <a:t>➂分析：場所の特徴と人の動き</a:t>
            </a:r>
            <a:endParaRPr kumimoji="1" lang="en-US" altLang="ja-JP" sz="1200" dirty="0">
              <a:latin typeface="HGP創英角ｺﾞｼｯｸUB" panose="020B0900000000000000" pitchFamily="50" charset="-128"/>
              <a:ea typeface="HGP創英角ｺﾞｼｯｸUB" panose="020B0900000000000000" pitchFamily="50" charset="-128"/>
            </a:endParaRPr>
          </a:p>
          <a:p>
            <a:r>
              <a:rPr kumimoji="1" lang="ja-JP" altLang="en-US" sz="1200" dirty="0">
                <a:latin typeface="HGP創英角ｺﾞｼｯｸUB" panose="020B0900000000000000" pitchFamily="50" charset="-128"/>
                <a:ea typeface="HGP創英角ｺﾞｼｯｸUB" panose="020B0900000000000000" pitchFamily="50" charset="-128"/>
              </a:rPr>
              <a:t>➃予測：分析に基づく動きの予測</a:t>
            </a:r>
            <a:endParaRPr kumimoji="1" lang="en-US" altLang="ja-JP" sz="1200" dirty="0">
              <a:latin typeface="HGP創英角ｺﾞｼｯｸUB" panose="020B0900000000000000" pitchFamily="50" charset="-128"/>
              <a:ea typeface="HGP創英角ｺﾞｼｯｸUB" panose="020B0900000000000000" pitchFamily="50"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281" y="4765888"/>
            <a:ext cx="1180452" cy="836969"/>
          </a:xfrm>
          <a:prstGeom prst="rect">
            <a:avLst/>
          </a:prstGeom>
        </p:spPr>
      </p:pic>
      <p:pic>
        <p:nvPicPr>
          <p:cNvPr id="9" name="図 8"/>
          <p:cNvPicPr>
            <a:picLocks noChangeAspect="1"/>
          </p:cNvPicPr>
          <p:nvPr/>
        </p:nvPicPr>
        <p:blipFill>
          <a:blip r:embed="rId3"/>
          <a:stretch>
            <a:fillRect/>
          </a:stretch>
        </p:blipFill>
        <p:spPr>
          <a:xfrm>
            <a:off x="1959829" y="4937225"/>
            <a:ext cx="2609572" cy="514813"/>
          </a:xfrm>
          <a:prstGeom prst="rect">
            <a:avLst/>
          </a:prstGeom>
        </p:spPr>
      </p:pic>
      <p:sp>
        <p:nvSpPr>
          <p:cNvPr id="10" name="右矢印 9"/>
          <p:cNvSpPr/>
          <p:nvPr/>
        </p:nvSpPr>
        <p:spPr>
          <a:xfrm>
            <a:off x="1604179" y="5015785"/>
            <a:ext cx="310101" cy="3465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869219" y="5415547"/>
            <a:ext cx="2700182" cy="461665"/>
          </a:xfrm>
          <a:prstGeom prst="rect">
            <a:avLst/>
          </a:prstGeom>
          <a:noFill/>
        </p:spPr>
        <p:txBody>
          <a:bodyPr wrap="square" rtlCol="0">
            <a:spAutoFit/>
          </a:bodyPr>
          <a:lstStyle/>
          <a:p>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➁加工（歩行者の重心点の位置座標）　　</a:t>
            </a:r>
            <a:endPar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加工後、元データ消去</a:t>
            </a:r>
            <a:endPar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2" name="角丸四角形 1"/>
          <p:cNvSpPr/>
          <p:nvPr/>
        </p:nvSpPr>
        <p:spPr>
          <a:xfrm>
            <a:off x="87097" y="4696131"/>
            <a:ext cx="4554014" cy="11615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5400000">
            <a:off x="2435551" y="5591156"/>
            <a:ext cx="168089" cy="830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6541" y="5979380"/>
            <a:ext cx="748581" cy="748581"/>
          </a:xfrm>
          <a:prstGeom prst="rect">
            <a:avLst/>
          </a:prstGeom>
        </p:spPr>
      </p:pic>
      <p:sp>
        <p:nvSpPr>
          <p:cNvPr id="13" name="テキスト ボックス 12"/>
          <p:cNvSpPr txBox="1"/>
          <p:nvPr/>
        </p:nvSpPr>
        <p:spPr>
          <a:xfrm>
            <a:off x="28176" y="5642282"/>
            <a:ext cx="2033328" cy="246221"/>
          </a:xfrm>
          <a:prstGeom prst="rect">
            <a:avLst/>
          </a:prstGeom>
          <a:noFill/>
        </p:spPr>
        <p:txBody>
          <a:bodyPr wrap="square" rtlCol="0">
            <a:spAutoFit/>
          </a:bodyPr>
          <a:lstStyle/>
          <a:p>
            <a:pPr>
              <a:lnSpc>
                <a:spcPts val="1200"/>
              </a:lnSpc>
              <a:spcAft>
                <a:spcPts val="600"/>
              </a:spcAft>
            </a:pP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➀取得（点状の断面輪郭）　</a:t>
            </a:r>
            <a:endPar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14" name="テキスト ボックス 13"/>
          <p:cNvSpPr txBox="1"/>
          <p:nvPr/>
        </p:nvSpPr>
        <p:spPr>
          <a:xfrm>
            <a:off x="4660011" y="5333004"/>
            <a:ext cx="4316807" cy="707886"/>
          </a:xfrm>
          <a:prstGeom prst="rect">
            <a:avLst/>
          </a:prstGeom>
          <a:noFill/>
        </p:spPr>
        <p:txBody>
          <a:bodyPr wrap="square" rtlCol="0">
            <a:spAutoFit/>
          </a:bodyPr>
          <a:lstStyle/>
          <a:p>
            <a:pPr>
              <a:lnSpc>
                <a:spcPts val="1200"/>
              </a:lnSpc>
            </a:pP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◆問い合わせ先（実施主体）：横浜国立大学　佐土原研究室</a:t>
            </a:r>
            <a:endPar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nSpc>
                <a:spcPts val="1200"/>
              </a:lnSpc>
            </a:pP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n-US" altLang="ja-JP" sz="1200" kern="100" dirty="0">
                <a:solidFill>
                  <a:srgbClr val="0070C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future-cities@ynu.ac.jp </a:t>
            </a:r>
            <a:r>
              <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045-339-4247   </a:t>
            </a: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担当　谷・佐藤</a:t>
            </a:r>
            <a:endPar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nSpc>
                <a:spcPts val="1200"/>
              </a:lnSpc>
            </a:pP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◆関連ホームページ</a:t>
            </a:r>
            <a:endPar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nSpc>
                <a:spcPts val="1200"/>
              </a:lnSpc>
            </a:pPr>
            <a:r>
              <a:rPr lang="ja-JP" altLang="en-US" sz="1200" kern="100" dirty="0">
                <a:solidFill>
                  <a:srgbClr val="0070C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n-US" altLang="ja-JP" sz="1200" kern="100" dirty="0">
                <a:solidFill>
                  <a:srgbClr val="0070C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https://future-cities.ynu.ac.jp/jst2019/</a:t>
            </a: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endPar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15" name="テキスト ボックス 14"/>
          <p:cNvSpPr txBox="1"/>
          <p:nvPr/>
        </p:nvSpPr>
        <p:spPr>
          <a:xfrm>
            <a:off x="413909" y="5840022"/>
            <a:ext cx="940279" cy="307777"/>
          </a:xfrm>
          <a:prstGeom prst="rect">
            <a:avLst/>
          </a:prstGeom>
          <a:noFill/>
        </p:spPr>
        <p:txBody>
          <a:bodyPr wrap="square" rtlCol="0">
            <a:spAutoFit/>
          </a:bodyPr>
          <a:lstStyle/>
          <a:p>
            <a:r>
              <a:rPr kumimoji="1" lang="en-US" altLang="ja-JP" sz="1400" dirty="0">
                <a:solidFill>
                  <a:srgbClr val="3333CC"/>
                </a:solidFill>
                <a:latin typeface="HGP創英角ｺﾞｼｯｸUB" panose="020B0900000000000000" pitchFamily="50" charset="-128"/>
                <a:ea typeface="HGP創英角ｺﾞｼｯｸUB" panose="020B0900000000000000" pitchFamily="50" charset="-128"/>
              </a:rPr>
              <a:t>【</a:t>
            </a:r>
            <a:r>
              <a:rPr kumimoji="1" lang="ja-JP" altLang="en-US" sz="1400" dirty="0">
                <a:solidFill>
                  <a:srgbClr val="3333CC"/>
                </a:solidFill>
                <a:latin typeface="HGP創英角ｺﾞｼｯｸUB" panose="020B0900000000000000" pitchFamily="50" charset="-128"/>
                <a:ea typeface="HGP創英角ｺﾞｼｯｸUB" panose="020B0900000000000000" pitchFamily="50" charset="-128"/>
              </a:rPr>
              <a:t>図①</a:t>
            </a:r>
            <a:r>
              <a:rPr kumimoji="1" lang="en-US" altLang="ja-JP" sz="1400" dirty="0">
                <a:solidFill>
                  <a:srgbClr val="3333CC"/>
                </a:solidFill>
                <a:latin typeface="HGP創英角ｺﾞｼｯｸUB" panose="020B0900000000000000" pitchFamily="50" charset="-128"/>
                <a:ea typeface="HGP創英角ｺﾞｼｯｸUB" panose="020B0900000000000000" pitchFamily="50" charset="-128"/>
              </a:rPr>
              <a:t>】</a:t>
            </a:r>
            <a:endParaRPr kumimoji="1" lang="ja-JP" altLang="en-US" sz="1400" dirty="0">
              <a:solidFill>
                <a:srgbClr val="3333CC"/>
              </a:solidFill>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144748" y="1535092"/>
            <a:ext cx="4536546" cy="3231654"/>
          </a:xfrm>
          <a:prstGeom prst="rect">
            <a:avLst/>
          </a:prstGeom>
          <a:noFill/>
        </p:spPr>
        <p:txBody>
          <a:bodyPr wrap="square" rtlCol="0">
            <a:spAutoFit/>
          </a:bodyPr>
          <a:lstStyle/>
          <a:p>
            <a:r>
              <a:rPr lang="ja-JP" altLang="en-US" sz="1200" kern="100" dirty="0">
                <a:solidFill>
                  <a:srgbClr val="333333"/>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本分析では、三次元レーザーセンサーのデータを元に、歩行速度や位置を把握し、多くの人の動きを予測・解析します。（本計測では、</a:t>
            </a:r>
            <a:r>
              <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JIS</a:t>
            </a: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規定で完全に安全とされる</a:t>
            </a:r>
            <a:r>
              <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クラス</a:t>
            </a:r>
            <a:r>
              <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1</a:t>
            </a: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：目で見ても安全なレベル</a:t>
            </a:r>
            <a:r>
              <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のレーザー光線を使用しています）</a:t>
            </a:r>
            <a:endPar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endPar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三次元レーザーセンサーのデータ（点で表現される断面輪郭）から、歩行者の重心点の位置座標を抽出し、それを分析します。センサーのデータは、抽出後破棄し、歩行者の重心点の位置座標のみを活用します（</a:t>
            </a:r>
            <a:r>
              <a:rPr lang="en-US" altLang="ja-JP" sz="1200" kern="100" dirty="0">
                <a:solidFill>
                  <a:srgbClr val="3333CC"/>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ja-JP" altLang="en-US" sz="1200" kern="100" dirty="0">
                <a:solidFill>
                  <a:srgbClr val="3333CC"/>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図①</a:t>
            </a:r>
            <a:r>
              <a:rPr lang="en-US" altLang="ja-JP" sz="1200" kern="100" dirty="0">
                <a:solidFill>
                  <a:srgbClr val="3333CC"/>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をご覧ください）。したがって、個人の顔の映像や特徴などの個人情報が収集されることはありません。また、人の動きは点状の輪郭として把握されますので、個人の容貌が記録されることもなく、個人の肖像権が侵害されることもありません。</a:t>
            </a:r>
            <a:endPar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なお、収集されたデータは、人流の計測と分析のためにのみで利用し、他者へ提供することはございません。</a:t>
            </a:r>
            <a:endPar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endPar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◆期間：</a:t>
            </a:r>
            <a:r>
              <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2019</a:t>
            </a:r>
            <a:r>
              <a:rPr lang="ja-JP" altLang="en-US" sz="1200"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年</a:t>
            </a:r>
            <a:r>
              <a:rPr lang="en-US" altLang="ja-JP" sz="1200"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8</a:t>
            </a:r>
            <a:r>
              <a:rPr lang="ja-JP" altLang="en-US" sz="1200"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月</a:t>
            </a:r>
            <a:r>
              <a:rPr lang="en-US" altLang="ja-JP" sz="1200"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21</a:t>
            </a:r>
            <a:r>
              <a:rPr lang="ja-JP" altLang="en-US" sz="1200"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日</a:t>
            </a:r>
            <a:r>
              <a:rPr lang="en-US" altLang="ja-JP" sz="1200"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9:00</a:t>
            </a:r>
            <a:r>
              <a:rPr lang="ja-JP" altLang="en-US" sz="1200"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2019</a:t>
            </a: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年</a:t>
            </a:r>
            <a:r>
              <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8</a:t>
            </a:r>
            <a:r>
              <a:rPr lang="ja-JP" altLang="en-US" sz="1200"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月</a:t>
            </a:r>
            <a:r>
              <a:rPr lang="en-US" altLang="ja-JP" sz="1200"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23</a:t>
            </a:r>
            <a:r>
              <a:rPr lang="ja-JP" altLang="en-US" sz="1200"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日</a:t>
            </a:r>
            <a:r>
              <a:rPr lang="en-US" altLang="ja-JP" sz="1200"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23</a:t>
            </a:r>
            <a:r>
              <a:rPr lang="ja-JP" altLang="en-US" sz="1200"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en-US" altLang="ja-JP" sz="1200"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00</a:t>
            </a:r>
          </a:p>
          <a:p>
            <a:r>
              <a:rPr lang="ja-JP" altLang="en-US" sz="1200"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計測方法：三次元レーザーセンサー（台数</a:t>
            </a:r>
            <a:r>
              <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6</a:t>
            </a: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台）による計測　</a:t>
            </a:r>
            <a:endPar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18" name="テキスト ボックス 17"/>
          <p:cNvSpPr txBox="1"/>
          <p:nvPr/>
        </p:nvSpPr>
        <p:spPr>
          <a:xfrm>
            <a:off x="4714580" y="1532785"/>
            <a:ext cx="4147189" cy="646331"/>
          </a:xfrm>
          <a:prstGeom prst="rect">
            <a:avLst/>
          </a:prstGeom>
          <a:noFill/>
        </p:spPr>
        <p:txBody>
          <a:bodyPr wrap="square" rtlCol="0">
            <a:spAutoFit/>
          </a:bodyPr>
          <a:lstStyle/>
          <a:p>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◆レーザーセンサーの設置場所、照射を受ける範囲：</a:t>
            </a:r>
            <a:endPar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下図のとおりです。ご心配な点がございましたら、「問い合わせ先」にお問い合わせください。</a:t>
            </a:r>
          </a:p>
        </p:txBody>
      </p:sp>
      <p:sp>
        <p:nvSpPr>
          <p:cNvPr id="23" name="テキスト ボックス 22"/>
          <p:cNvSpPr txBox="1"/>
          <p:nvPr/>
        </p:nvSpPr>
        <p:spPr>
          <a:xfrm>
            <a:off x="4816831" y="4890867"/>
            <a:ext cx="1060037" cy="338554"/>
          </a:xfrm>
          <a:prstGeom prst="rect">
            <a:avLst/>
          </a:prstGeom>
          <a:noFill/>
        </p:spPr>
        <p:txBody>
          <a:bodyPr wrap="square" rtlCol="0">
            <a:spAutoFit/>
          </a:bodyPr>
          <a:lstStyle/>
          <a:p>
            <a:r>
              <a:rPr kumimoji="1" lang="en-US" altLang="ja-JP" sz="1600" dirty="0">
                <a:solidFill>
                  <a:srgbClr val="3333CC"/>
                </a:solidFill>
                <a:latin typeface="HGP創英角ｺﾞｼｯｸUB" panose="020B0900000000000000" pitchFamily="50" charset="-128"/>
                <a:ea typeface="HGP創英角ｺﾞｼｯｸUB" panose="020B0900000000000000" pitchFamily="50" charset="-128"/>
              </a:rPr>
              <a:t>【</a:t>
            </a:r>
            <a:r>
              <a:rPr kumimoji="1" lang="ja-JP" altLang="en-US" sz="1600" dirty="0">
                <a:solidFill>
                  <a:srgbClr val="3333CC"/>
                </a:solidFill>
                <a:latin typeface="HGP創英角ｺﾞｼｯｸUB" panose="020B0900000000000000" pitchFamily="50" charset="-128"/>
                <a:ea typeface="HGP創英角ｺﾞｼｯｸUB" panose="020B0900000000000000" pitchFamily="50" charset="-128"/>
              </a:rPr>
              <a:t>図②</a:t>
            </a:r>
            <a:r>
              <a:rPr kumimoji="1" lang="en-US" altLang="ja-JP" sz="1600" dirty="0">
                <a:solidFill>
                  <a:srgbClr val="3333CC"/>
                </a:solidFill>
                <a:latin typeface="HGP創英角ｺﾞｼｯｸUB" panose="020B0900000000000000" pitchFamily="50" charset="-128"/>
                <a:ea typeface="HGP創英角ｺﾞｼｯｸUB" panose="020B0900000000000000" pitchFamily="50" charset="-128"/>
              </a:rPr>
              <a:t>】</a:t>
            </a:r>
            <a:endParaRPr kumimoji="1" lang="ja-JP" altLang="en-US" sz="1600" dirty="0">
              <a:solidFill>
                <a:srgbClr val="3333CC"/>
              </a:solidFill>
              <a:latin typeface="HGP創英角ｺﾞｼｯｸUB" panose="020B0900000000000000" pitchFamily="50" charset="-128"/>
              <a:ea typeface="HGP創英角ｺﾞｼｯｸUB" panose="020B0900000000000000" pitchFamily="50" charset="-128"/>
            </a:endParaRPr>
          </a:p>
        </p:txBody>
      </p:sp>
      <p:cxnSp>
        <p:nvCxnSpPr>
          <p:cNvPr id="24" name="直線コネクタ 23"/>
          <p:cNvCxnSpPr/>
          <p:nvPr/>
        </p:nvCxnSpPr>
        <p:spPr>
          <a:xfrm>
            <a:off x="7259541" y="3051227"/>
            <a:ext cx="1614183" cy="2473215"/>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4776648" y="3051227"/>
            <a:ext cx="1599787" cy="2473215"/>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6135005" y="6433584"/>
            <a:ext cx="1948097" cy="246221"/>
          </a:xfrm>
          <a:prstGeom prst="rect">
            <a:avLst/>
          </a:prstGeom>
          <a:noFill/>
        </p:spPr>
        <p:txBody>
          <a:bodyPr wrap="square" rtlCol="0">
            <a:spAutoFit/>
          </a:bodyPr>
          <a:lstStyle/>
          <a:p>
            <a:pPr>
              <a:lnSpc>
                <a:spcPts val="1200"/>
              </a:lnSpc>
            </a:pP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QR</a:t>
            </a: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コード読んでください）　　</a:t>
            </a:r>
            <a:endPar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47" name="テキスト ボックス 46"/>
          <p:cNvSpPr txBox="1"/>
          <p:nvPr/>
        </p:nvSpPr>
        <p:spPr>
          <a:xfrm>
            <a:off x="6524937" y="5627715"/>
            <a:ext cx="1443060" cy="246221"/>
          </a:xfrm>
          <a:prstGeom prst="rect">
            <a:avLst/>
          </a:prstGeom>
          <a:noFill/>
        </p:spPr>
        <p:txBody>
          <a:bodyPr wrap="square" rtlCol="0">
            <a:spAutoFit/>
          </a:bodyPr>
          <a:lstStyle/>
          <a:p>
            <a:pPr>
              <a:lnSpc>
                <a:spcPts val="1200"/>
              </a:lnSpc>
            </a:pPr>
            <a:r>
              <a:rPr lang="ja-JP" altLang="en-US" sz="9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（平日</a:t>
            </a:r>
            <a:r>
              <a:rPr lang="en-US" altLang="ja-JP" sz="9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10:00</a:t>
            </a:r>
            <a:r>
              <a:rPr lang="ja-JP" altLang="en-US" sz="9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en-US" altLang="ja-JP" sz="9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17:00</a:t>
            </a:r>
            <a:r>
              <a:rPr lang="ja-JP" altLang="en-US" sz="9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endParaRPr lang="en-US" altLang="ja-JP" sz="9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pic>
        <p:nvPicPr>
          <p:cNvPr id="17" name="図 16"/>
          <p:cNvPicPr>
            <a:picLocks noChangeAspect="1"/>
          </p:cNvPicPr>
          <p:nvPr/>
        </p:nvPicPr>
        <p:blipFill>
          <a:blip r:embed="rId5"/>
          <a:stretch>
            <a:fillRect/>
          </a:stretch>
        </p:blipFill>
        <p:spPr>
          <a:xfrm>
            <a:off x="4797931" y="2175021"/>
            <a:ext cx="4016404" cy="2721928"/>
          </a:xfrm>
          <a:prstGeom prst="rect">
            <a:avLst/>
          </a:prstGeom>
        </p:spPr>
      </p:pic>
    </p:spTree>
    <p:extLst>
      <p:ext uri="{BB962C8B-B14F-4D97-AF65-F5344CB8AC3E}">
        <p14:creationId xmlns:p14="http://schemas.microsoft.com/office/powerpoint/2010/main" val="25825792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2560</TotalTime>
  <Words>385</Words>
  <Application>Microsoft Office PowerPoint</Application>
  <PresentationFormat>画面に合わせる (4:3)</PresentationFormat>
  <Paragraphs>25</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HGP創英角ｺﾞｼｯｸUB</vt:lpstr>
      <vt:lpstr>HGS創英角ｺﾞｼｯｸUB</vt:lpstr>
      <vt:lpstr>游ゴシック</vt:lpstr>
      <vt:lpstr>游ゴシック Light</vt:lpstr>
      <vt:lpstr>Arial</vt:lpstr>
      <vt:lpstr>Calibri</vt:lpstr>
      <vt:lpstr>Calibri Light</vt:lpstr>
      <vt:lpstr>Times New Roman</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tani mitsukiyo</dc:creator>
  <cp:lastModifiedBy>tani mitsukiyo</cp:lastModifiedBy>
  <cp:revision>73</cp:revision>
  <cp:lastPrinted>2019-08-19T03:56:34Z</cp:lastPrinted>
  <dcterms:created xsi:type="dcterms:W3CDTF">2019-05-12T11:10:39Z</dcterms:created>
  <dcterms:modified xsi:type="dcterms:W3CDTF">2019-08-20T03:44:03Z</dcterms:modified>
</cp:coreProperties>
</file>